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1237478410ca47ea" /><Relationship Type="http://schemas.openxmlformats.org/officeDocument/2006/relationships/extended-properties" Target="/docProps/app.xml" Id="R34b6906262194cb2" /><Relationship Type="http://schemas.openxmlformats.org/officeDocument/2006/relationships/officeDocument" Target="/ppt/presentation.xml" Id="Rb3f0e0c6d85f4d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ae58648bb44c4a"/>
  </p:sldMasterIdLst>
  <p:notesMasterIdLst>
    <p:notesMasterId xmlns:r="http://schemas.openxmlformats.org/officeDocument/2006/relationships" r:id="Rb62ee1da270c4bbc"/>
  </p:notesMasterIdLst>
  <p:sldIdLst>
    <p:sldId xmlns:r="http://schemas.openxmlformats.org/officeDocument/2006/relationships" id="256" r:id="R86fbb2d6eb4b410a"/>
    <p:sldId xmlns:r="http://schemas.openxmlformats.org/officeDocument/2006/relationships" id="257" r:id="Rd4d041d70e804e39"/>
    <p:sldId xmlns:r="http://schemas.openxmlformats.org/officeDocument/2006/relationships" id="258" r:id="R114b457c0c0d4f64"/>
    <p:sldId xmlns:r="http://schemas.openxmlformats.org/officeDocument/2006/relationships" id="259" r:id="Rf61f62f3a51442a6"/>
    <p:sldId xmlns:r="http://schemas.openxmlformats.org/officeDocument/2006/relationships" id="260" r:id="R8be0baca63cb44e1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23f72e2546ce428a" /><Relationship Type="http://schemas.openxmlformats.org/officeDocument/2006/relationships/slideMaster" Target="/ppt/slideMasters/slideMaster1.xml" Id="R33ae58648bb44c4a" /><Relationship Type="http://schemas.openxmlformats.org/officeDocument/2006/relationships/notesMaster" Target="/ppt/notesMasters/notesMaster1.xml" Id="Rb62ee1da270c4bbc" /><Relationship Type="http://schemas.openxmlformats.org/officeDocument/2006/relationships/presProps" Target="/ppt/presProps.xml" Id="Rcbb439fd4af54f5e" /><Relationship Type="http://schemas.openxmlformats.org/officeDocument/2006/relationships/tableStyles" Target="/ppt/tableStyles.xml" Id="R081ff38b0e9648bf" /><Relationship Type="http://schemas.openxmlformats.org/officeDocument/2006/relationships/slide" Target="/ppt/slides/slide1.xml" Id="R86fbb2d6eb4b410a" /><Relationship Type="http://schemas.openxmlformats.org/officeDocument/2006/relationships/slide" Target="/ppt/slides/slide2.xml" Id="Rd4d041d70e804e39" /><Relationship Type="http://schemas.openxmlformats.org/officeDocument/2006/relationships/slide" Target="/ppt/slides/slide3.xml" Id="R114b457c0c0d4f64" /><Relationship Type="http://schemas.openxmlformats.org/officeDocument/2006/relationships/slide" Target="/ppt/slides/slide4.xml" Id="Rf61f62f3a51442a6" /><Relationship Type="http://schemas.openxmlformats.org/officeDocument/2006/relationships/slide" Target="/ppt/slides/slide5.xml" Id="R8be0baca63cb44e1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c743052eeb454d3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ce2007b5e2be4538" /><Relationship Type="http://schemas.openxmlformats.org/officeDocument/2006/relationships/notesMaster" Target="/ppt/notesMasters/notesMaster1.xml" Id="R524454cc2d574031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e6e8257c0d74eaa" /><Relationship Type="http://schemas.openxmlformats.org/officeDocument/2006/relationships/notesMaster" Target="/ppt/notesMasters/notesMaster1.xml" Id="R1b21d899466b48bf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bf3b1795b6654a40" /><Relationship Type="http://schemas.openxmlformats.org/officeDocument/2006/relationships/notesMaster" Target="/ppt/notesMasters/notesMaster1.xml" Id="R2549833acaa1406e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d9829f64cebf414c" /><Relationship Type="http://schemas.openxmlformats.org/officeDocument/2006/relationships/notesMaster" Target="/ppt/notesMasters/notesMaster1.xml" Id="R1e3f27efa2e9434f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05eb0922355e48e2" /><Relationship Type="http://schemas.openxmlformats.org/officeDocument/2006/relationships/notesMaster" Target="/ppt/notesMasters/notesMaster1.xml" Id="R5c3eb63e5aad44e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3f654f7094eca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a446583d77fb45d8" /><Relationship Type="http://schemas.openxmlformats.org/officeDocument/2006/relationships/slideLayout" Target="/ppt/slideLayouts/slideLayout1.xml" Id="R3520b52b8906451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20b52b8906451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255e915864256" /><Relationship Type="http://schemas.openxmlformats.org/officeDocument/2006/relationships/notesSlide" Target="/ppt/notesSlides/notesSlide1.xml" Id="Rc71fa25ff07d43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5709158d5492c" /><Relationship Type="http://schemas.openxmlformats.org/officeDocument/2006/relationships/notesSlide" Target="/ppt/notesSlides/notesSlide2.xml" Id="R001ae0889ef04e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c33c0ec5d426d" /><Relationship Type="http://schemas.openxmlformats.org/officeDocument/2006/relationships/notesSlide" Target="/ppt/notesSlides/notesSlide3.xml" Id="R39f2ee9386ec4f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ef4ff45b146da" /><Relationship Type="http://schemas.openxmlformats.org/officeDocument/2006/relationships/notesSlide" Target="/ppt/notesSlides/notesSlide4.xml" Id="Re8853f3386f243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f4c2c673c4753" /><Relationship Type="http://schemas.openxmlformats.org/officeDocument/2006/relationships/notesSlide" Target="/ppt/notesSlides/notesSlide5.xml" Id="R14fb51c446b240ba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2061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8960CD2-80C2-461E-92CE-DF6DD01871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7700"/>
            <a:ext cx="4762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00" b="1">
                <a:solidFill>
                  <a:srgbClr val="53EAFD"/>
                </a:solidFill>
                <a:latin typeface="Aptos"/>
                <a:ea typeface="Aptos"/>
                <a:cs typeface="Aptos"/>
              </a:defRPr>
            </a:pPr>
            <a:r>
              <a:rPr sz="1200" b="1">
                <a:solidFill>
                  <a:srgbClr val="53EAFD"/>
                </a:solidFill>
                <a:latin typeface="Aptos"/>
                <a:ea typeface="Aptos"/>
                <a:cs typeface="Aptos"/>
              </a:rPr>
              <a:t>硬件编程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4A39B45-1E37-4619-9A89-5DCEDD7A31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62100"/>
            <a:ext cx="6858000" cy="1333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6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36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ESP32：DHT22 + OLED + MQTT 环境监测节点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710E3E5-31E4-4CCF-ABFC-FFA5BA4984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124200"/>
            <a:ext cx="6572250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E2E8F0"/>
                </a:solidFill>
                <a:latin typeface="Aptos"/>
                <a:ea typeface="Aptos"/>
                <a:cs typeface="Aptos"/>
              </a:defRPr>
            </a:pPr>
            <a:r>
              <a:rPr sz="1725">
                <a:solidFill>
                  <a:srgbClr val="E2E8F0"/>
                </a:solidFill>
                <a:latin typeface="Aptos"/>
                <a:ea typeface="Aptos"/>
                <a:cs typeface="Aptos"/>
              </a:rPr>
              <a:t>一个可复现、可长期运行的小项目：本地 OLED 显示温湿度，通过 MQTT 上报到 Home Assistant、Node-RED 或自建 broker。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4489560-8CDC-40F5-B8E2-83A47AF75B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1200150"/>
            <a:ext cx="2857500" cy="285750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0F172B"/>
          </a:solidFill>
          <a:ln xmlns:a="http://schemas.openxmlformats.org/drawingml/2006/main" w="9525">
            <a:solidFill>
              <a:srgbClr val="31415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54FE5AF-48D0-4797-AF3E-2022DA5A37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2152650"/>
            <a:ext cx="2095500" cy="1047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7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27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PPT + 视频</a:t>
            </a:r>
          </a:p>
          <a:p xmlns:a="http://schemas.openxmlformats.org/drawingml/2006/main">
            <a:pPr algn="ctr">
              <a:defRPr sz="27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27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2026-06-19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EA604A0-16C1-44D6-9E97-434FD2F2E5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153150"/>
            <a:ext cx="7429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90A1B9"/>
                </a:solidFill>
                <a:latin typeface="Aptos"/>
                <a:ea typeface="Aptos"/>
                <a:cs typeface="Aptos"/>
              </a:defRPr>
            </a:pPr>
            <a:r>
              <a:rPr sz="825">
                <a:solidFill>
                  <a:srgbClr val="90A1B9"/>
                </a:solidFill>
                <a:latin typeface="Aptos"/>
                <a:ea typeface="Aptos"/>
                <a:cs typeface="Aptos"/>
              </a:rPr>
              <a:t>Sources: Espressif / Espressif</a:t>
            </a:r>
          </a:p>
        </p:txBody>
      </p:sp>
    </p:spTree>
    <p:extLst>
      <p:ext uri="{BB962C8B-B14F-4D97-AF65-F5344CB8AC3E}">
        <p14:creationId xmlns:p14="http://schemas.microsoft.com/office/powerpoint/2010/main" val="1337717071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8FAF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F4391EB-AC00-4922-9D0A-24124A3DA3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57200"/>
            <a:ext cx="34290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62748E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62748E"/>
                </a:solidFill>
                <a:latin typeface="Aptos"/>
                <a:ea typeface="Aptos"/>
                <a:cs typeface="Aptos"/>
              </a:rPr>
              <a:t>硬件编程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51B5937-2636-4E9A-A36A-89F8F129D9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895350"/>
            <a:ext cx="66675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020618"/>
                </a:solidFill>
                <a:latin typeface="Aptos"/>
                <a:ea typeface="Aptos"/>
                <a:cs typeface="Aptos"/>
              </a:defRPr>
            </a:pPr>
            <a:r>
              <a:rPr sz="2850" b="1">
                <a:solidFill>
                  <a:srgbClr val="020618"/>
                </a:solidFill>
                <a:latin typeface="Aptos"/>
                <a:ea typeface="Aptos"/>
                <a:cs typeface="Aptos"/>
              </a:rPr>
              <a:t>接线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C0B48BF-4B12-4A18-90EB-B8359CD74E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676400"/>
            <a:ext cx="6191250" cy="1219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314158"/>
                </a:solidFill>
                <a:latin typeface="Aptos"/>
                <a:ea typeface="Aptos"/>
                <a:cs typeface="Aptos"/>
              </a:defRPr>
            </a:pPr>
            <a:r>
              <a:rPr sz="1725">
                <a:solidFill>
                  <a:srgbClr val="314158"/>
                </a:solidFill>
                <a:latin typeface="Aptos"/>
                <a:ea typeface="Aptos"/>
                <a:cs typeface="Aptos"/>
              </a:rPr>
              <a:t>DHT22 DATA 接 GPIO4；SSD1306 I2C 使用 GPIO21 SDA、GPIO22 SCL。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008DB3B-069C-4369-ADCC-811A35BC58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876300"/>
            <a:ext cx="3429000" cy="3905250"/>
          </a:xfrm>
          <a:prstGeom xmlns:a="http://schemas.openxmlformats.org/drawingml/2006/main" prst="roundRect">
            <a:avLst>
              <a:gd name="adj" fmla="val 444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2E8F0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974ED9D-CC3B-436B-9147-5926E1FE44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34300" y="1352550"/>
            <a:ext cx="2667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550" b="1">
                <a:solidFill>
                  <a:srgbClr val="020618"/>
                </a:solidFill>
                <a:latin typeface="Aptos"/>
                <a:ea typeface="Aptos"/>
                <a:cs typeface="Aptos"/>
              </a:defRPr>
            </a:pPr>
            <a:r>
              <a:rPr sz="2550" b="1">
                <a:solidFill>
                  <a:srgbClr val="020618"/>
                </a:solidFill>
                <a:latin typeface="Aptos"/>
                <a:ea typeface="Aptos"/>
                <a:cs typeface="Aptos"/>
              </a:rPr>
              <a:t>DHT22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A928275-20BC-479F-BE59-5896FAE978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133600"/>
            <a:ext cx="2476500" cy="1524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75">
                <a:solidFill>
                  <a:srgbClr val="314158"/>
                </a:solidFill>
                <a:latin typeface="Aptos"/>
                <a:ea typeface="Aptos"/>
                <a:cs typeface="Aptos"/>
              </a:defRPr>
            </a:pPr>
            <a:r>
              <a:rPr sz="1575">
                <a:solidFill>
                  <a:srgbClr val="314158"/>
                </a:solidFill>
                <a:latin typeface="Aptos"/>
                <a:ea typeface="Aptos"/>
                <a:cs typeface="Aptos"/>
              </a:rPr>
              <a:t>DATA 接 GPIO4，3V3 供电，必要时 DATA 到 3V3 加 10k 上拉电阻。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5D53EA0-8D88-4426-AA6F-211A62B1C2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714750"/>
            <a:ext cx="1143000" cy="762000"/>
          </a:xfrm>
          <a:prstGeom xmlns:a="http://schemas.openxmlformats.org/drawingml/2006/main" prst="ellipse">
            <a:avLst/>
          </a:prstGeom>
          <a:noFill xmlns:a="http://schemas.openxmlformats.org/drawingml/2006/main"/>
          <a:ln xmlns:a="http://schemas.openxmlformats.org/drawingml/2006/main" w="76200">
            <a:solidFill>
              <a:srgbClr val="00D3F2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DD4B70E-5627-498D-B25D-11329C7418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153150"/>
            <a:ext cx="723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2748E"/>
                </a:solidFill>
                <a:latin typeface="Aptos"/>
                <a:ea typeface="Aptos"/>
                <a:cs typeface="Aptos"/>
              </a:defRPr>
            </a:pPr>
            <a:r>
              <a:rPr sz="825">
                <a:solidFill>
                  <a:srgbClr val="62748E"/>
                </a:solidFill>
                <a:latin typeface="Aptos"/>
                <a:ea typeface="Aptos"/>
                <a:cs typeface="Aptos"/>
              </a:rPr>
              <a:t>Source: Espressif</a:t>
            </a:r>
          </a:p>
        </p:txBody>
      </p:sp>
    </p:spTree>
    <p:extLst>
      <p:ext uri="{BB962C8B-B14F-4D97-AF65-F5344CB8AC3E}">
        <p14:creationId xmlns:p14="http://schemas.microsoft.com/office/powerpoint/2010/main" val="2145003254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8FAF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0E92707-EE56-438E-9D0A-C9AB22F08B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57200"/>
            <a:ext cx="34290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62748E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62748E"/>
                </a:solidFill>
                <a:latin typeface="Aptos"/>
                <a:ea typeface="Aptos"/>
                <a:cs typeface="Aptos"/>
              </a:rPr>
              <a:t>硬件编程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8505ACB-F259-4624-BF18-431D59724A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895350"/>
            <a:ext cx="66675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020618"/>
                </a:solidFill>
                <a:latin typeface="Aptos"/>
                <a:ea typeface="Aptos"/>
                <a:cs typeface="Aptos"/>
              </a:defRPr>
            </a:pPr>
            <a:r>
              <a:rPr sz="2850" b="1">
                <a:solidFill>
                  <a:srgbClr val="020618"/>
                </a:solidFill>
                <a:latin typeface="Aptos"/>
                <a:ea typeface="Aptos"/>
                <a:cs typeface="Aptos"/>
              </a:rPr>
              <a:t>Topic 设计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493842B-7C8F-4688-982B-45D8B085A5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676400"/>
            <a:ext cx="6191250" cy="1219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314158"/>
                </a:solidFill>
                <a:latin typeface="Aptos"/>
                <a:ea typeface="Aptos"/>
                <a:cs typeface="Aptos"/>
              </a:defRPr>
            </a:pPr>
            <a:r>
              <a:rPr sz="1725">
                <a:solidFill>
                  <a:srgbClr val="314158"/>
                </a:solidFill>
                <a:latin typeface="Aptos"/>
                <a:ea typeface="Aptos"/>
                <a:cs typeface="Aptos"/>
              </a:rPr>
              <a:t>temperature、humidity、status 分开，温湿度 retain，状态用 LWT。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AF62949-2E3F-430C-85CF-AB3AEBA26B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876300"/>
            <a:ext cx="3429000" cy="3905250"/>
          </a:xfrm>
          <a:prstGeom xmlns:a="http://schemas.openxmlformats.org/drawingml/2006/main" prst="roundRect">
            <a:avLst>
              <a:gd name="adj" fmla="val 444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2E8F0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1E545A1-57D1-4654-BF7C-37FEE00385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34300" y="1352550"/>
            <a:ext cx="2667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550" b="1">
                <a:solidFill>
                  <a:srgbClr val="020618"/>
                </a:solidFill>
                <a:latin typeface="Aptos"/>
                <a:ea typeface="Aptos"/>
                <a:cs typeface="Aptos"/>
              </a:defRPr>
            </a:pPr>
            <a:r>
              <a:rPr sz="2550" b="1">
                <a:solidFill>
                  <a:srgbClr val="020618"/>
                </a:solidFill>
                <a:latin typeface="Aptos"/>
                <a:ea typeface="Aptos"/>
                <a:cs typeface="Aptos"/>
              </a:rPr>
              <a:t>ESP32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CD59B7A-E5F4-4EAD-8451-C302A0D845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133600"/>
            <a:ext cx="2476500" cy="1524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75">
                <a:solidFill>
                  <a:srgbClr val="314158"/>
                </a:solidFill>
                <a:latin typeface="Aptos"/>
                <a:ea typeface="Aptos"/>
                <a:cs typeface="Aptos"/>
              </a:defRPr>
            </a:pPr>
            <a:r>
              <a:rPr sz="1575">
                <a:solidFill>
                  <a:srgbClr val="314158"/>
                </a:solidFill>
                <a:latin typeface="Aptos"/>
                <a:ea typeface="Aptos"/>
                <a:cs typeface="Aptos"/>
              </a:rPr>
              <a:t>负责 Wi-Fi、读传感器、刷新 OLED、维护 MQTT 重连。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E2C3EB0-D60F-4187-833A-C2EC81603A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714750"/>
            <a:ext cx="1143000" cy="762000"/>
          </a:xfrm>
          <a:prstGeom xmlns:a="http://schemas.openxmlformats.org/drawingml/2006/main" prst="ellipse">
            <a:avLst/>
          </a:prstGeom>
          <a:noFill xmlns:a="http://schemas.openxmlformats.org/drawingml/2006/main"/>
          <a:ln xmlns:a="http://schemas.openxmlformats.org/drawingml/2006/main" w="76200">
            <a:solidFill>
              <a:srgbClr val="00D3F2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DB86E89-C6C9-41F7-9F8A-E8EF9679CF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153150"/>
            <a:ext cx="723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2748E"/>
                </a:solidFill>
                <a:latin typeface="Aptos"/>
                <a:ea typeface="Aptos"/>
                <a:cs typeface="Aptos"/>
              </a:defRPr>
            </a:pPr>
            <a:r>
              <a:rPr sz="825">
                <a:solidFill>
                  <a:srgbClr val="62748E"/>
                </a:solidFill>
                <a:latin typeface="Aptos"/>
                <a:ea typeface="Aptos"/>
                <a:cs typeface="Aptos"/>
              </a:rPr>
              <a:t>Source: Espressif</a:t>
            </a:r>
          </a:p>
        </p:txBody>
      </p:sp>
    </p:spTree>
    <p:extLst>
      <p:ext uri="{BB962C8B-B14F-4D97-AF65-F5344CB8AC3E}">
        <p14:creationId xmlns:p14="http://schemas.microsoft.com/office/powerpoint/2010/main" val="1258092234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8FAF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E469063-8B07-4B0D-92CB-824D678986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57200"/>
            <a:ext cx="34290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62748E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62748E"/>
                </a:solidFill>
                <a:latin typeface="Aptos"/>
                <a:ea typeface="Aptos"/>
                <a:cs typeface="Aptos"/>
              </a:rPr>
              <a:t>硬件编程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249B7FD-3171-49C4-988C-52239333E2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895350"/>
            <a:ext cx="66675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020618"/>
                </a:solidFill>
                <a:latin typeface="Aptos"/>
                <a:ea typeface="Aptos"/>
                <a:cs typeface="Aptos"/>
              </a:defRPr>
            </a:pPr>
            <a:r>
              <a:rPr sz="2850" b="1">
                <a:solidFill>
                  <a:srgbClr val="020618"/>
                </a:solidFill>
                <a:latin typeface="Aptos"/>
                <a:ea typeface="Aptos"/>
                <a:cs typeface="Aptos"/>
              </a:rPr>
              <a:t>代码结构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4E9434A-9756-4192-BE44-96A2C9DE10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676400"/>
            <a:ext cx="6191250" cy="1219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314158"/>
                </a:solidFill>
                <a:latin typeface="Aptos"/>
                <a:ea typeface="Aptos"/>
                <a:cs typeface="Aptos"/>
              </a:defRPr>
            </a:pPr>
            <a:r>
              <a:rPr sz="1725">
                <a:solidFill>
                  <a:srgbClr val="314158"/>
                </a:solidFill>
                <a:latin typeface="Aptos"/>
                <a:ea typeface="Aptos"/>
                <a:cs typeface="Aptos"/>
              </a:rPr>
              <a:t>Wi-Fi 重连、MQTT 重连、DHT 读数校验、OLED 状态显示。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B907510-EDC2-45B3-B6C8-78D3D514FF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876300"/>
            <a:ext cx="3429000" cy="3905250"/>
          </a:xfrm>
          <a:prstGeom xmlns:a="http://schemas.openxmlformats.org/drawingml/2006/main" prst="roundRect">
            <a:avLst>
              <a:gd name="adj" fmla="val 444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2E8F0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11CECF5-F1E8-4A40-9B9D-334B637D0C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34300" y="1352550"/>
            <a:ext cx="2667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550" b="1">
                <a:solidFill>
                  <a:srgbClr val="020618"/>
                </a:solidFill>
                <a:latin typeface="Aptos"/>
                <a:ea typeface="Aptos"/>
                <a:cs typeface="Aptos"/>
              </a:defRPr>
            </a:pPr>
            <a:r>
              <a:rPr sz="2550" b="1">
                <a:solidFill>
                  <a:srgbClr val="020618"/>
                </a:solidFill>
                <a:latin typeface="Aptos"/>
                <a:ea typeface="Aptos"/>
                <a:cs typeface="Aptos"/>
              </a:rPr>
              <a:t>SSD1306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6B180CB-3F7B-4F16-B741-02C6107EAE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133600"/>
            <a:ext cx="2476500" cy="1524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75">
                <a:solidFill>
                  <a:srgbClr val="314158"/>
                </a:solidFill>
                <a:latin typeface="Aptos"/>
                <a:ea typeface="Aptos"/>
                <a:cs typeface="Aptos"/>
              </a:defRPr>
            </a:pPr>
            <a:r>
              <a:rPr sz="1575">
                <a:solidFill>
                  <a:srgbClr val="314158"/>
                </a:solidFill>
                <a:latin typeface="Aptos"/>
                <a:ea typeface="Aptos"/>
                <a:cs typeface="Aptos"/>
              </a:rPr>
              <a:t>I2C：SDA 接 GPIO21，SCL 接 GPIO22，显示温度、湿度、Wi-Fi 和 MQTT 状态。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2285E48-8A3E-43D7-9422-0E86F76FEA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714750"/>
            <a:ext cx="1143000" cy="762000"/>
          </a:xfrm>
          <a:prstGeom xmlns:a="http://schemas.openxmlformats.org/drawingml/2006/main" prst="ellipse">
            <a:avLst/>
          </a:prstGeom>
          <a:noFill xmlns:a="http://schemas.openxmlformats.org/drawingml/2006/main"/>
          <a:ln xmlns:a="http://schemas.openxmlformats.org/drawingml/2006/main" w="76200">
            <a:solidFill>
              <a:srgbClr val="00D3F2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2CE4CBE-EDBD-4F2A-851E-9916EB4B08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153150"/>
            <a:ext cx="723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2748E"/>
                </a:solidFill>
                <a:latin typeface="Aptos"/>
                <a:ea typeface="Aptos"/>
                <a:cs typeface="Aptos"/>
              </a:defRPr>
            </a:pPr>
            <a:r>
              <a:rPr sz="825">
                <a:solidFill>
                  <a:srgbClr val="62748E"/>
                </a:solidFill>
                <a:latin typeface="Aptos"/>
                <a:ea typeface="Aptos"/>
                <a:cs typeface="Aptos"/>
              </a:rPr>
              <a:t>Source: Adafruit</a:t>
            </a:r>
          </a:p>
        </p:txBody>
      </p:sp>
    </p:spTree>
    <p:extLst>
      <p:ext uri="{BB962C8B-B14F-4D97-AF65-F5344CB8AC3E}">
        <p14:creationId xmlns:p14="http://schemas.microsoft.com/office/powerpoint/2010/main" val="1874499269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8FAF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9A5E475-22A3-4078-8FB8-7741CF7EDB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57200"/>
            <a:ext cx="34290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75" b="1">
                <a:solidFill>
                  <a:srgbClr val="62748E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62748E"/>
                </a:solidFill>
                <a:latin typeface="Aptos"/>
                <a:ea typeface="Aptos"/>
                <a:cs typeface="Aptos"/>
              </a:rPr>
              <a:t>硬件编程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23B1200-C282-4F28-AAEE-FB94D7ED9F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895350"/>
            <a:ext cx="66675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020618"/>
                </a:solidFill>
                <a:latin typeface="Aptos"/>
                <a:ea typeface="Aptos"/>
                <a:cs typeface="Aptos"/>
              </a:defRPr>
            </a:pPr>
            <a:r>
              <a:rPr sz="2850" b="1">
                <a:solidFill>
                  <a:srgbClr val="020618"/>
                </a:solidFill>
                <a:latin typeface="Aptos"/>
                <a:ea typeface="Aptos"/>
                <a:cs typeface="Aptos"/>
              </a:rPr>
              <a:t>调试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2955733-112B-4DAE-9E45-02D97A6FEB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676400"/>
            <a:ext cx="6191250" cy="1219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314158"/>
                </a:solidFill>
                <a:latin typeface="Aptos"/>
                <a:ea typeface="Aptos"/>
                <a:cs typeface="Aptos"/>
              </a:defRPr>
            </a:pPr>
            <a:r>
              <a:rPr sz="1725">
                <a:solidFill>
                  <a:srgbClr val="314158"/>
                </a:solidFill>
                <a:latin typeface="Aptos"/>
                <a:ea typeface="Aptos"/>
                <a:cs typeface="Aptos"/>
              </a:rPr>
              <a:t>黑屏查 I2C 地址，NaN 查上拉和供电，MQTT 查 broker 与端口。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09DB857-6AC0-4C21-BE1B-B3E92FCB38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876300"/>
            <a:ext cx="3429000" cy="3905250"/>
          </a:xfrm>
          <a:prstGeom xmlns:a="http://schemas.openxmlformats.org/drawingml/2006/main" prst="roundRect">
            <a:avLst>
              <a:gd name="adj" fmla="val 444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2E8F0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2AE32B4-04CD-4656-9CEC-7BC3E0CA45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34300" y="1352550"/>
            <a:ext cx="2667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550" b="1">
                <a:solidFill>
                  <a:srgbClr val="020618"/>
                </a:solidFill>
                <a:latin typeface="Aptos"/>
                <a:ea typeface="Aptos"/>
                <a:cs typeface="Aptos"/>
              </a:defRPr>
            </a:pPr>
            <a:r>
              <a:rPr sz="2550" b="1">
                <a:solidFill>
                  <a:srgbClr val="020618"/>
                </a:solidFill>
                <a:latin typeface="Aptos"/>
                <a:ea typeface="Aptos"/>
                <a:cs typeface="Aptos"/>
              </a:rPr>
              <a:t>MQTT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69A4942-DAA4-4E45-ADC1-CF64C0BA95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133600"/>
            <a:ext cx="2476500" cy="1524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75">
                <a:solidFill>
                  <a:srgbClr val="314158"/>
                </a:solidFill>
                <a:latin typeface="Aptos"/>
                <a:ea typeface="Aptos"/>
                <a:cs typeface="Aptos"/>
              </a:defRPr>
            </a:pPr>
            <a:r>
              <a:rPr sz="1575">
                <a:solidFill>
                  <a:srgbClr val="314158"/>
                </a:solidFill>
                <a:latin typeface="Aptos"/>
                <a:ea typeface="Aptos"/>
                <a:cs typeface="Aptos"/>
              </a:rPr>
              <a:t>上报 esp32/room1/temperature、humidity、status，供 Node-RED 或 Home Assistant 订阅。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E460968-2E5A-410D-B7A9-B192630F08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714750"/>
            <a:ext cx="1143000" cy="762000"/>
          </a:xfrm>
          <a:prstGeom xmlns:a="http://schemas.openxmlformats.org/drawingml/2006/main" prst="ellipse">
            <a:avLst/>
          </a:prstGeom>
          <a:noFill xmlns:a="http://schemas.openxmlformats.org/drawingml/2006/main"/>
          <a:ln xmlns:a="http://schemas.openxmlformats.org/drawingml/2006/main" w="76200">
            <a:solidFill>
              <a:srgbClr val="00D3F2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0ECBA0B-002F-478B-96D4-CD7C6AB5A1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153150"/>
            <a:ext cx="723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2748E"/>
                </a:solidFill>
                <a:latin typeface="Aptos"/>
                <a:ea typeface="Aptos"/>
                <a:cs typeface="Aptos"/>
              </a:defRPr>
            </a:pPr>
            <a:r>
              <a:rPr sz="825">
                <a:solidFill>
                  <a:srgbClr val="62748E"/>
                </a:solidFill>
                <a:latin typeface="Aptos"/>
                <a:ea typeface="Aptos"/>
                <a:cs typeface="Aptos"/>
              </a:rPr>
              <a:t>Source: Random Nerd Tutorials</a:t>
            </a:r>
          </a:p>
        </p:txBody>
      </p:sp>
    </p:spTree>
    <p:extLst>
      <p:ext uri="{BB962C8B-B14F-4D97-AF65-F5344CB8AC3E}">
        <p14:creationId xmlns:p14="http://schemas.microsoft.com/office/powerpoint/2010/main" val="1558605392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2026-06-19T02:05:19.7470000Z</dcterms:created>
  <dcterms:modified xsi:type="dcterms:W3CDTF">2026-06-19T02:05:19.7470000Z</dcterms:modified>
</coreProperties>
</file>